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4" r:id="rId3"/>
    <p:sldId id="262" r:id="rId4"/>
    <p:sldId id="271" r:id="rId5"/>
    <p:sldId id="257" r:id="rId6"/>
    <p:sldId id="258" r:id="rId7"/>
    <p:sldId id="263" r:id="rId8"/>
    <p:sldId id="261" r:id="rId9"/>
    <p:sldId id="259" r:id="rId10"/>
    <p:sldId id="260" r:id="rId11"/>
    <p:sldId id="266" r:id="rId12"/>
    <p:sldId id="267" r:id="rId13"/>
    <p:sldId id="268" r:id="rId14"/>
    <p:sldId id="269" r:id="rId15"/>
    <p:sldId id="270" r:id="rId16"/>
    <p:sldId id="272"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014C6B9-BBD5-49C3-94E2-C08F10BBA161}" type="datetimeFigureOut">
              <a:rPr lang="nl-NL" smtClean="0"/>
              <a:t>27-2-2023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9BDAE1-B37B-4213-8F95-A4C1D1BB6777}" type="slidenum">
              <a:rPr lang="nl-NL" smtClean="0"/>
              <a:t>‹nr.›</a:t>
            </a:fld>
            <a:endParaRPr lang="nl-NL"/>
          </a:p>
        </p:txBody>
      </p:sp>
    </p:spTree>
    <p:extLst>
      <p:ext uri="{BB962C8B-B14F-4D97-AF65-F5344CB8AC3E}">
        <p14:creationId xmlns:p14="http://schemas.microsoft.com/office/powerpoint/2010/main" val="368037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014C6B9-BBD5-49C3-94E2-C08F10BBA161}" type="datetimeFigureOut">
              <a:rPr lang="nl-NL" smtClean="0"/>
              <a:t>27-2-2023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9BDAE1-B37B-4213-8F95-A4C1D1BB6777}" type="slidenum">
              <a:rPr lang="nl-NL" smtClean="0"/>
              <a:t>‹nr.›</a:t>
            </a:fld>
            <a:endParaRPr lang="nl-NL"/>
          </a:p>
        </p:txBody>
      </p:sp>
    </p:spTree>
    <p:extLst>
      <p:ext uri="{BB962C8B-B14F-4D97-AF65-F5344CB8AC3E}">
        <p14:creationId xmlns:p14="http://schemas.microsoft.com/office/powerpoint/2010/main" val="62695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014C6B9-BBD5-49C3-94E2-C08F10BBA161}" type="datetimeFigureOut">
              <a:rPr lang="nl-NL" smtClean="0"/>
              <a:t>27-2-2023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9BDAE1-B37B-4213-8F95-A4C1D1BB6777}" type="slidenum">
              <a:rPr lang="nl-NL" smtClean="0"/>
              <a:t>‹nr.›</a:t>
            </a:fld>
            <a:endParaRPr lang="nl-NL"/>
          </a:p>
        </p:txBody>
      </p:sp>
    </p:spTree>
    <p:extLst>
      <p:ext uri="{BB962C8B-B14F-4D97-AF65-F5344CB8AC3E}">
        <p14:creationId xmlns:p14="http://schemas.microsoft.com/office/powerpoint/2010/main" val="253358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014C6B9-BBD5-49C3-94E2-C08F10BBA161}" type="datetimeFigureOut">
              <a:rPr lang="nl-NL" smtClean="0"/>
              <a:t>27-2-2023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9BDAE1-B37B-4213-8F95-A4C1D1BB6777}" type="slidenum">
              <a:rPr lang="nl-NL" smtClean="0"/>
              <a:t>‹nr.›</a:t>
            </a:fld>
            <a:endParaRPr lang="nl-NL"/>
          </a:p>
        </p:txBody>
      </p:sp>
    </p:spTree>
    <p:extLst>
      <p:ext uri="{BB962C8B-B14F-4D97-AF65-F5344CB8AC3E}">
        <p14:creationId xmlns:p14="http://schemas.microsoft.com/office/powerpoint/2010/main" val="134642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8014C6B9-BBD5-49C3-94E2-C08F10BBA161}" type="datetimeFigureOut">
              <a:rPr lang="nl-NL" smtClean="0"/>
              <a:t>27-2-2023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B9BDAE1-B37B-4213-8F95-A4C1D1BB6777}" type="slidenum">
              <a:rPr lang="nl-NL" smtClean="0"/>
              <a:t>‹nr.›</a:t>
            </a:fld>
            <a:endParaRPr lang="nl-NL"/>
          </a:p>
        </p:txBody>
      </p:sp>
    </p:spTree>
    <p:extLst>
      <p:ext uri="{BB962C8B-B14F-4D97-AF65-F5344CB8AC3E}">
        <p14:creationId xmlns:p14="http://schemas.microsoft.com/office/powerpoint/2010/main" val="297892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014C6B9-BBD5-49C3-94E2-C08F10BBA161}" type="datetimeFigureOut">
              <a:rPr lang="nl-NL" smtClean="0"/>
              <a:t>27-2-2023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B9BDAE1-B37B-4213-8F95-A4C1D1BB6777}" type="slidenum">
              <a:rPr lang="nl-NL" smtClean="0"/>
              <a:t>‹nr.›</a:t>
            </a:fld>
            <a:endParaRPr lang="nl-NL"/>
          </a:p>
        </p:txBody>
      </p:sp>
    </p:spTree>
    <p:extLst>
      <p:ext uri="{BB962C8B-B14F-4D97-AF65-F5344CB8AC3E}">
        <p14:creationId xmlns:p14="http://schemas.microsoft.com/office/powerpoint/2010/main" val="223952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014C6B9-BBD5-49C3-94E2-C08F10BBA161}" type="datetimeFigureOut">
              <a:rPr lang="nl-NL" smtClean="0"/>
              <a:t>27-2-2023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B9BDAE1-B37B-4213-8F95-A4C1D1BB6777}" type="slidenum">
              <a:rPr lang="nl-NL" smtClean="0"/>
              <a:t>‹nr.›</a:t>
            </a:fld>
            <a:endParaRPr lang="nl-NL"/>
          </a:p>
        </p:txBody>
      </p:sp>
    </p:spTree>
    <p:extLst>
      <p:ext uri="{BB962C8B-B14F-4D97-AF65-F5344CB8AC3E}">
        <p14:creationId xmlns:p14="http://schemas.microsoft.com/office/powerpoint/2010/main" val="135217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014C6B9-BBD5-49C3-94E2-C08F10BBA161}" type="datetimeFigureOut">
              <a:rPr lang="nl-NL" smtClean="0"/>
              <a:t>27-2-2023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B9BDAE1-B37B-4213-8F95-A4C1D1BB6777}" type="slidenum">
              <a:rPr lang="nl-NL" smtClean="0"/>
              <a:t>‹nr.›</a:t>
            </a:fld>
            <a:endParaRPr lang="nl-NL"/>
          </a:p>
        </p:txBody>
      </p:sp>
    </p:spTree>
    <p:extLst>
      <p:ext uri="{BB962C8B-B14F-4D97-AF65-F5344CB8AC3E}">
        <p14:creationId xmlns:p14="http://schemas.microsoft.com/office/powerpoint/2010/main" val="33982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014C6B9-BBD5-49C3-94E2-C08F10BBA161}" type="datetimeFigureOut">
              <a:rPr lang="nl-NL" smtClean="0"/>
              <a:t>27-2-2023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B9BDAE1-B37B-4213-8F95-A4C1D1BB6777}" type="slidenum">
              <a:rPr lang="nl-NL" smtClean="0"/>
              <a:t>‹nr.›</a:t>
            </a:fld>
            <a:endParaRPr lang="nl-NL"/>
          </a:p>
        </p:txBody>
      </p:sp>
    </p:spTree>
    <p:extLst>
      <p:ext uri="{BB962C8B-B14F-4D97-AF65-F5344CB8AC3E}">
        <p14:creationId xmlns:p14="http://schemas.microsoft.com/office/powerpoint/2010/main" val="236566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014C6B9-BBD5-49C3-94E2-C08F10BBA161}" type="datetimeFigureOut">
              <a:rPr lang="nl-NL" smtClean="0"/>
              <a:t>27-2-2023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B9BDAE1-B37B-4213-8F95-A4C1D1BB6777}" type="slidenum">
              <a:rPr lang="nl-NL" smtClean="0"/>
              <a:t>‹nr.›</a:t>
            </a:fld>
            <a:endParaRPr lang="nl-NL"/>
          </a:p>
        </p:txBody>
      </p:sp>
    </p:spTree>
    <p:extLst>
      <p:ext uri="{BB962C8B-B14F-4D97-AF65-F5344CB8AC3E}">
        <p14:creationId xmlns:p14="http://schemas.microsoft.com/office/powerpoint/2010/main" val="29353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014C6B9-BBD5-49C3-94E2-C08F10BBA161}" type="datetimeFigureOut">
              <a:rPr lang="nl-NL" smtClean="0"/>
              <a:t>27-2-2023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B9BDAE1-B37B-4213-8F95-A4C1D1BB6777}" type="slidenum">
              <a:rPr lang="nl-NL" smtClean="0"/>
              <a:t>‹nr.›</a:t>
            </a:fld>
            <a:endParaRPr lang="nl-NL"/>
          </a:p>
        </p:txBody>
      </p:sp>
    </p:spTree>
    <p:extLst>
      <p:ext uri="{BB962C8B-B14F-4D97-AF65-F5344CB8AC3E}">
        <p14:creationId xmlns:p14="http://schemas.microsoft.com/office/powerpoint/2010/main" val="5654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4C6B9-BBD5-49C3-94E2-C08F10BBA161}" type="datetimeFigureOut">
              <a:rPr lang="nl-NL" smtClean="0"/>
              <a:t>27-2-2023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BDAE1-B37B-4213-8F95-A4C1D1BB6777}" type="slidenum">
              <a:rPr lang="nl-NL" smtClean="0"/>
              <a:t>‹nr.›</a:t>
            </a:fld>
            <a:endParaRPr lang="nl-NL"/>
          </a:p>
        </p:txBody>
      </p:sp>
    </p:spTree>
    <p:extLst>
      <p:ext uri="{BB962C8B-B14F-4D97-AF65-F5344CB8AC3E}">
        <p14:creationId xmlns:p14="http://schemas.microsoft.com/office/powerpoint/2010/main" val="3395342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De psychologie van geld</a:t>
            </a:r>
            <a:r>
              <a:rPr lang="nl-NL" dirty="0" smtClean="0"/>
              <a:t>!</a:t>
            </a:r>
            <a:endParaRPr lang="nl-NL" dirty="0"/>
          </a:p>
        </p:txBody>
      </p:sp>
      <p:pic>
        <p:nvPicPr>
          <p:cNvPr id="4" name="Tijdelijke aanduiding voor inhoud 3"/>
          <p:cNvPicPr>
            <a:picLocks noGrp="1" noChangeAspect="1"/>
          </p:cNvPicPr>
          <p:nvPr>
            <p:ph idx="1"/>
          </p:nvPr>
        </p:nvPicPr>
        <p:blipFill rotWithShape="1">
          <a:blip r:embed="rId2"/>
          <a:srcRect b="19151"/>
          <a:stretch/>
        </p:blipFill>
        <p:spPr>
          <a:xfrm>
            <a:off x="8170895" y="2019546"/>
            <a:ext cx="3322900" cy="3902790"/>
          </a:xfrm>
          <a:prstGeom prst="rect">
            <a:avLst/>
          </a:prstGeom>
        </p:spPr>
      </p:pic>
      <p:pic>
        <p:nvPicPr>
          <p:cNvPr id="5" name="Afbeelding 4"/>
          <p:cNvPicPr>
            <a:picLocks noChangeAspect="1"/>
          </p:cNvPicPr>
          <p:nvPr/>
        </p:nvPicPr>
        <p:blipFill rotWithShape="1">
          <a:blip r:embed="rId3"/>
          <a:srcRect t="10544" b="22087"/>
          <a:stretch/>
        </p:blipFill>
        <p:spPr>
          <a:xfrm>
            <a:off x="159489" y="2019546"/>
            <a:ext cx="3540642" cy="3668234"/>
          </a:xfrm>
          <a:prstGeom prst="rect">
            <a:avLst/>
          </a:prstGeom>
        </p:spPr>
      </p:pic>
    </p:spTree>
    <p:extLst>
      <p:ext uri="{BB962C8B-B14F-4D97-AF65-F5344CB8AC3E}">
        <p14:creationId xmlns:p14="http://schemas.microsoft.com/office/powerpoint/2010/main" val="304508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Om hoeveel geld gaat het bij Fondsen?</a:t>
            </a:r>
            <a:endParaRPr lang="nl-NL" b="1" dirty="0"/>
          </a:p>
        </p:txBody>
      </p:sp>
      <p:sp>
        <p:nvSpPr>
          <p:cNvPr id="3" name="Tijdelijke aanduiding voor inhoud 2"/>
          <p:cNvSpPr>
            <a:spLocks noGrp="1"/>
          </p:cNvSpPr>
          <p:nvPr>
            <p:ph idx="1"/>
          </p:nvPr>
        </p:nvSpPr>
        <p:spPr/>
        <p:txBody>
          <a:bodyPr>
            <a:normAutofit lnSpcReduction="10000"/>
          </a:bodyPr>
          <a:lstStyle/>
          <a:p>
            <a:r>
              <a:rPr lang="nl-NL" dirty="0" smtClean="0"/>
              <a:t> Voorlopig alleen ruwe schattingen</a:t>
            </a:r>
          </a:p>
          <a:p>
            <a:r>
              <a:rPr lang="nl-NL" dirty="0" smtClean="0"/>
              <a:t>Het tweejaarlijkse onderzoek Geven in Nederland deed in 2000 en 2003 al eens pogingen om tot betrouwbare totaalschattingen te komen, maar slaagde daar niet. In het laatste onderzoek Geven in Nederland 2017 moet het doen met een ruwe inschatting op basis van de 72 grootste vermogensfondsen in Nederland, die een totale bijdrage deden van €435 miljoen.</a:t>
            </a:r>
          </a:p>
          <a:p>
            <a:r>
              <a:rPr lang="nl-NL" dirty="0" smtClean="0"/>
              <a:t>Een andere schatting over het donatievolume van de vermogensfondsen als groep is gebaseerd op het gezamenlijke bronvermogen van de leden van vermogenskoepel FIN (ca. €10 miljard), wat zou neerkomen op zo’n €400 miljoen per jaar.</a:t>
            </a:r>
            <a:endParaRPr lang="nl-NL" dirty="0"/>
          </a:p>
        </p:txBody>
      </p:sp>
    </p:spTree>
    <p:extLst>
      <p:ext uri="{BB962C8B-B14F-4D97-AF65-F5344CB8AC3E}">
        <p14:creationId xmlns:p14="http://schemas.microsoft.com/office/powerpoint/2010/main" val="2711855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Om hoeveel geld gaat het bij subsidies?</a:t>
            </a:r>
            <a:endParaRPr lang="nl-NL" b="1" dirty="0"/>
          </a:p>
        </p:txBody>
      </p:sp>
      <p:sp>
        <p:nvSpPr>
          <p:cNvPr id="3" name="Tijdelijke aanduiding voor inhoud 2"/>
          <p:cNvSpPr>
            <a:spLocks noGrp="1"/>
          </p:cNvSpPr>
          <p:nvPr>
            <p:ph idx="1"/>
          </p:nvPr>
        </p:nvSpPr>
        <p:spPr/>
        <p:txBody>
          <a:bodyPr/>
          <a:lstStyle/>
          <a:p>
            <a:r>
              <a:rPr lang="nl-NL" dirty="0" smtClean="0"/>
              <a:t>Op de begroting voor cultuur is, naast het steunpakket van € 482 miljoen, voor de komende vier jaar € 15 miljoen extra per jaar beschikbaar (in totaal € 60 miljoen over 2021-2024). Daarnaast wordt jaarlijks € 2 miljoen ingezet voor de provincies Zeeland, Flevoland, Limburg, Drenthe, Overijssel en Friesland. Deze middelen zijn bedoeld om de culturele infrastructuur in deze regio’s verder te versterken. Het kabinet hecht aan een stevige culturele en creatieve sector. Deze sector levert een forse bijdrage aan een gunstig economisch vestigingsklimaat in Nederland.</a:t>
            </a:r>
            <a:endParaRPr lang="nl-NL" dirty="0"/>
          </a:p>
        </p:txBody>
      </p:sp>
    </p:spTree>
    <p:extLst>
      <p:ext uri="{BB962C8B-B14F-4D97-AF65-F5344CB8AC3E}">
        <p14:creationId xmlns:p14="http://schemas.microsoft.com/office/powerpoint/2010/main" val="984357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Fondswerven en subsidie aanvragen, loont het?</a:t>
            </a:r>
            <a:endParaRPr lang="nl-NL" dirty="0"/>
          </a:p>
        </p:txBody>
      </p:sp>
      <p:sp>
        <p:nvSpPr>
          <p:cNvPr id="3" name="Tijdelijke aanduiding voor inhoud 2"/>
          <p:cNvSpPr>
            <a:spLocks noGrp="1"/>
          </p:cNvSpPr>
          <p:nvPr>
            <p:ph idx="1"/>
          </p:nvPr>
        </p:nvSpPr>
        <p:spPr/>
        <p:txBody>
          <a:bodyPr/>
          <a:lstStyle/>
          <a:p>
            <a:r>
              <a:rPr lang="nl-NL" dirty="0" smtClean="0"/>
              <a:t>Voorbeeld 1</a:t>
            </a:r>
          </a:p>
          <a:p>
            <a:endParaRPr lang="nl-NL" dirty="0"/>
          </a:p>
          <a:p>
            <a:r>
              <a:rPr lang="nl-NL" dirty="0" smtClean="0"/>
              <a:t>Voor renovatie van zwembad Plons in Vries was € 800.000 nodig</a:t>
            </a:r>
          </a:p>
          <a:p>
            <a:r>
              <a:rPr lang="nl-NL" dirty="0" smtClean="0"/>
              <a:t>Heb er een jaar aan gewerkt 230 dagen X 8 uur = 1850 uur </a:t>
            </a:r>
          </a:p>
          <a:p>
            <a:r>
              <a:rPr lang="nl-NL" dirty="0" smtClean="0"/>
              <a:t>€ 800.000 : 1850 uur = een uurloon van € 432 per uur </a:t>
            </a:r>
          </a:p>
          <a:p>
            <a:r>
              <a:rPr lang="nl-NL" dirty="0" smtClean="0"/>
              <a:t>Uurloon fondswerver € 30,- per uur X 1850 € 59.200</a:t>
            </a:r>
          </a:p>
          <a:p>
            <a:r>
              <a:rPr lang="nl-NL" dirty="0" smtClean="0"/>
              <a:t>Netto resultaat voor project € 800.000 – 59.200 = € 740.800</a:t>
            </a:r>
          </a:p>
        </p:txBody>
      </p:sp>
    </p:spTree>
    <p:extLst>
      <p:ext uri="{BB962C8B-B14F-4D97-AF65-F5344CB8AC3E}">
        <p14:creationId xmlns:p14="http://schemas.microsoft.com/office/powerpoint/2010/main" val="2948712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Fondswerven en subsidie aanvragen, loont het?</a:t>
            </a:r>
            <a:endParaRPr lang="nl-NL" dirty="0"/>
          </a:p>
        </p:txBody>
      </p:sp>
      <p:sp>
        <p:nvSpPr>
          <p:cNvPr id="3" name="Tijdelijke aanduiding voor inhoud 2"/>
          <p:cNvSpPr>
            <a:spLocks noGrp="1"/>
          </p:cNvSpPr>
          <p:nvPr>
            <p:ph idx="1"/>
          </p:nvPr>
        </p:nvSpPr>
        <p:spPr/>
        <p:txBody>
          <a:bodyPr/>
          <a:lstStyle/>
          <a:p>
            <a:r>
              <a:rPr lang="nl-NL" dirty="0" smtClean="0"/>
              <a:t>Voorbeeld 2</a:t>
            </a:r>
          </a:p>
          <a:p>
            <a:r>
              <a:rPr lang="nl-NL" dirty="0" smtClean="0"/>
              <a:t>Er is een regeling voor </a:t>
            </a:r>
            <a:r>
              <a:rPr lang="nl-NL" dirty="0" err="1" smtClean="0"/>
              <a:t>ZZPers</a:t>
            </a:r>
            <a:r>
              <a:rPr lang="nl-NL" dirty="0" smtClean="0"/>
              <a:t> in de kunsten gem Tynaarlo</a:t>
            </a:r>
          </a:p>
          <a:p>
            <a:r>
              <a:rPr lang="nl-NL" dirty="0" smtClean="0"/>
              <a:t>Er zit € 87.000 in de pot</a:t>
            </a:r>
          </a:p>
          <a:p>
            <a:r>
              <a:rPr lang="nl-NL" dirty="0" smtClean="0"/>
              <a:t>Je kan 5.000 per aanvraag krijgen</a:t>
            </a:r>
          </a:p>
          <a:p>
            <a:r>
              <a:rPr lang="nl-NL" dirty="0" smtClean="0"/>
              <a:t>De kunstenaar werkt 2 uur om de digitale aanvraag in te vullen. </a:t>
            </a:r>
          </a:p>
          <a:p>
            <a:r>
              <a:rPr lang="nl-NL" dirty="0" smtClean="0"/>
              <a:t>De kunstenaar genereert voor 1 uur werk  € 2.500 per uur.</a:t>
            </a:r>
          </a:p>
          <a:p>
            <a:r>
              <a:rPr lang="nl-NL" dirty="0" smtClean="0"/>
              <a:t>De aanvraag wordt gehonoreerd en de kunstenaar krijgt € 5.000 op zijn/haar rekening gestort</a:t>
            </a:r>
          </a:p>
          <a:p>
            <a:pPr marL="0" indent="0">
              <a:buNone/>
            </a:pPr>
            <a:endParaRPr lang="nl-NL" dirty="0"/>
          </a:p>
          <a:p>
            <a:endParaRPr lang="nl-NL" dirty="0" smtClean="0"/>
          </a:p>
          <a:p>
            <a:endParaRPr lang="nl-NL" dirty="0"/>
          </a:p>
        </p:txBody>
      </p:sp>
    </p:spTree>
    <p:extLst>
      <p:ext uri="{BB962C8B-B14F-4D97-AF65-F5344CB8AC3E}">
        <p14:creationId xmlns:p14="http://schemas.microsoft.com/office/powerpoint/2010/main" val="2527193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laten aanvragers en fondsen het liggen?</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Voor aanvragers:</a:t>
            </a:r>
          </a:p>
          <a:p>
            <a:r>
              <a:rPr lang="nl-NL" dirty="0" smtClean="0"/>
              <a:t>Het lijkt moeilijk</a:t>
            </a:r>
          </a:p>
          <a:p>
            <a:r>
              <a:rPr lang="nl-NL" dirty="0" smtClean="0"/>
              <a:t>Negatieve ervaringen met eerdere aanvragen</a:t>
            </a:r>
          </a:p>
          <a:p>
            <a:r>
              <a:rPr lang="nl-NL" dirty="0" smtClean="0"/>
              <a:t>Geen idee wat jou inzet kan opleveren</a:t>
            </a:r>
          </a:p>
          <a:p>
            <a:r>
              <a:rPr lang="nl-NL" dirty="0" smtClean="0"/>
              <a:t>Bedenk het maar?</a:t>
            </a:r>
          </a:p>
          <a:p>
            <a:endParaRPr lang="nl-NL" dirty="0"/>
          </a:p>
          <a:p>
            <a:r>
              <a:rPr lang="nl-NL" dirty="0" smtClean="0"/>
              <a:t>Voor fondsen:</a:t>
            </a:r>
          </a:p>
          <a:p>
            <a:r>
              <a:rPr lang="nl-NL" dirty="0" smtClean="0"/>
              <a:t>Bestuurders zijn ook calvinisten, spaarzaam, en bang om geld van anderen uit te geven.</a:t>
            </a:r>
          </a:p>
          <a:p>
            <a:r>
              <a:rPr lang="nl-NL" dirty="0" smtClean="0"/>
              <a:t>Indek gedrag wat resulteert in veel drempels voor de aanvrager</a:t>
            </a:r>
            <a:endParaRPr lang="nl-NL" dirty="0"/>
          </a:p>
        </p:txBody>
      </p:sp>
    </p:spTree>
    <p:extLst>
      <p:ext uri="{BB962C8B-B14F-4D97-AF65-F5344CB8AC3E}">
        <p14:creationId xmlns:p14="http://schemas.microsoft.com/office/powerpoint/2010/main" val="4091467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moet je doen?</a:t>
            </a:r>
            <a:endParaRPr lang="nl-NL" dirty="0"/>
          </a:p>
        </p:txBody>
      </p:sp>
      <p:sp>
        <p:nvSpPr>
          <p:cNvPr id="3" name="Tijdelijke aanduiding voor inhoud 2"/>
          <p:cNvSpPr>
            <a:spLocks noGrp="1"/>
          </p:cNvSpPr>
          <p:nvPr>
            <p:ph idx="1"/>
          </p:nvPr>
        </p:nvSpPr>
        <p:spPr/>
        <p:txBody>
          <a:bodyPr/>
          <a:lstStyle/>
          <a:p>
            <a:r>
              <a:rPr lang="nl-NL" dirty="0" smtClean="0"/>
              <a:t>Splits de groep op in groepjes van 4</a:t>
            </a:r>
          </a:p>
          <a:p>
            <a:r>
              <a:rPr lang="nl-NL" dirty="0" smtClean="0"/>
              <a:t>Bedenk een project/idee wat voor subsidie/ donaties in aanmerking komt</a:t>
            </a:r>
          </a:p>
          <a:p>
            <a:r>
              <a:rPr lang="nl-NL" dirty="0" smtClean="0"/>
              <a:t>Kies 1 project/idee</a:t>
            </a:r>
          </a:p>
          <a:p>
            <a:r>
              <a:rPr lang="nl-NL" dirty="0" smtClean="0"/>
              <a:t>Bevraag elkaar om het idee </a:t>
            </a:r>
            <a:r>
              <a:rPr lang="nl-NL" dirty="0"/>
              <a:t>s</a:t>
            </a:r>
            <a:r>
              <a:rPr lang="nl-NL" dirty="0" smtClean="0"/>
              <a:t>cherp te krijgen</a:t>
            </a:r>
          </a:p>
        </p:txBody>
      </p:sp>
    </p:spTree>
    <p:extLst>
      <p:ext uri="{BB962C8B-B14F-4D97-AF65-F5344CB8AC3E}">
        <p14:creationId xmlns:p14="http://schemas.microsoft.com/office/powerpoint/2010/main" val="3415593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ANBI en UBO</a:t>
            </a:r>
            <a:endParaRPr lang="nl-NL" dirty="0"/>
          </a:p>
        </p:txBody>
      </p:sp>
      <p:sp>
        <p:nvSpPr>
          <p:cNvPr id="3" name="Tijdelijke aanduiding voor inhoud 2"/>
          <p:cNvSpPr>
            <a:spLocks noGrp="1"/>
          </p:cNvSpPr>
          <p:nvPr>
            <p:ph idx="1"/>
          </p:nvPr>
        </p:nvSpPr>
        <p:spPr/>
        <p:txBody>
          <a:bodyPr>
            <a:normAutofit fontScale="62500" lnSpcReduction="20000"/>
          </a:bodyPr>
          <a:lstStyle/>
          <a:p>
            <a:r>
              <a:rPr lang="nl-NL" dirty="0"/>
              <a:t>ANBI staat voor Algemeen Nut Beogende Instelling. Een ANBI draagt op de een of andere wijze bij aan het algemeen nut. </a:t>
            </a:r>
            <a:r>
              <a:rPr lang="nl-NL" b="1" dirty="0"/>
              <a:t>Het kan een goed doel, een culturele of een wetenschappelijke instelling zijn.</a:t>
            </a:r>
            <a:r>
              <a:rPr lang="nl-NL" dirty="0"/>
              <a:t> </a:t>
            </a:r>
            <a:r>
              <a:rPr lang="nl-NL" b="1" dirty="0"/>
              <a:t>Het kan ook een kerk of organisatie met een bepaalde levensbeschouwing </a:t>
            </a:r>
            <a:r>
              <a:rPr lang="nl-NL" b="1" dirty="0" smtClean="0"/>
              <a:t>zij</a:t>
            </a:r>
          </a:p>
          <a:p>
            <a:r>
              <a:rPr lang="nl-NL" dirty="0"/>
              <a:t>. UBO-register</a:t>
            </a:r>
          </a:p>
          <a:p>
            <a:r>
              <a:rPr lang="nl-NL" dirty="0"/>
              <a:t>Het register komt voort uit Europese regelgeving. Elk EU-land moet een UBO-register bijhouden. Het UBO-register is ondergebracht bij het Handelsregister, één van de basisregistraties van Nederland. KVK beheert het Handelsregister.</a:t>
            </a:r>
          </a:p>
          <a:p>
            <a:endParaRPr lang="nl-NL" dirty="0"/>
          </a:p>
          <a:p>
            <a:r>
              <a:rPr lang="nl-NL" dirty="0"/>
              <a:t>De reden waarom we een UBO-register hebben, is dat dit helpt bij het voorkomen van witwassen van geld en terrorismefinanciering. Zo moeten financiële instellingen bijvoorbeeld in het UBO-register checken wie de UBO van een organisatie is voordat zij een verkooptransactie doen, een bemiddelingsopdracht uitvoeren of een zakelijke overeenkomst afsluiten. Daarnaast helpt het UBO-register opsporingsinstanties bij het achterhalen van criminele activiteiten zoals het witwassen, belastingontduiking en fraude.</a:t>
            </a:r>
          </a:p>
          <a:p>
            <a:endParaRPr lang="nl-NL" dirty="0"/>
          </a:p>
          <a:p>
            <a:r>
              <a:rPr lang="nl-NL" dirty="0"/>
              <a:t>Om die redenen is het belangrijk dat in het UBO-register accurate en actuele informatie over de uiteindelijk belanghebbenden van een organisatie is opgenomen.</a:t>
            </a:r>
          </a:p>
        </p:txBody>
      </p:sp>
    </p:spTree>
    <p:extLst>
      <p:ext uri="{BB962C8B-B14F-4D97-AF65-F5344CB8AC3E}">
        <p14:creationId xmlns:p14="http://schemas.microsoft.com/office/powerpoint/2010/main" val="268121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De psychologie van sparen en doneren</a:t>
            </a:r>
            <a:endParaRPr lang="nl-NL" dirty="0"/>
          </a:p>
        </p:txBody>
      </p:sp>
      <p:sp>
        <p:nvSpPr>
          <p:cNvPr id="3" name="Tijdelijke aanduiding voor inhoud 2"/>
          <p:cNvSpPr>
            <a:spLocks noGrp="1"/>
          </p:cNvSpPr>
          <p:nvPr>
            <p:ph idx="1"/>
          </p:nvPr>
        </p:nvSpPr>
        <p:spPr/>
        <p:txBody>
          <a:bodyPr>
            <a:normAutofit fontScale="62500" lnSpcReduction="20000"/>
          </a:bodyPr>
          <a:lstStyle/>
          <a:p>
            <a:r>
              <a:rPr lang="nl-NL" b="1" dirty="0"/>
              <a:t>Sparen</a:t>
            </a:r>
          </a:p>
          <a:p>
            <a:r>
              <a:rPr lang="nl-NL" dirty="0"/>
              <a:t>Regelmatig geld opzij zetten voorkomt geldproblemen. Met een buffer kun je onverwachte tegenvallers makkelijk opvangen. Maar je kunt ook sparen voor je pensioen, een studie of een vakantie</a:t>
            </a:r>
            <a:r>
              <a:rPr lang="nl-NL" dirty="0" smtClean="0"/>
              <a:t>.</a:t>
            </a:r>
          </a:p>
          <a:p>
            <a:r>
              <a:rPr lang="nl-NL" dirty="0" smtClean="0"/>
              <a:t>Doordat je een goede buffer op je spaarrekening hebt staan verlaagt dit de spanningen rondom geldzaken. Een keer een maand iets meer uitgegeven. No </a:t>
            </a:r>
            <a:r>
              <a:rPr lang="nl-NL" dirty="0" err="1" smtClean="0"/>
              <a:t>problemo</a:t>
            </a:r>
            <a:r>
              <a:rPr lang="nl-NL" dirty="0" smtClean="0"/>
              <a:t>! Een maand wat extra geld over? </a:t>
            </a:r>
            <a:r>
              <a:rPr lang="nl-NL" dirty="0" err="1" smtClean="0"/>
              <a:t>You</a:t>
            </a:r>
            <a:r>
              <a:rPr lang="nl-NL" dirty="0" smtClean="0"/>
              <a:t> </a:t>
            </a:r>
            <a:r>
              <a:rPr lang="nl-NL" dirty="0" err="1" smtClean="0"/>
              <a:t>know</a:t>
            </a:r>
            <a:r>
              <a:rPr lang="nl-NL" dirty="0" smtClean="0"/>
              <a:t> </a:t>
            </a:r>
            <a:r>
              <a:rPr lang="nl-NL" dirty="0" err="1" smtClean="0"/>
              <a:t>what</a:t>
            </a:r>
            <a:r>
              <a:rPr lang="nl-NL" dirty="0" smtClean="0"/>
              <a:t> </a:t>
            </a:r>
            <a:r>
              <a:rPr lang="nl-NL" dirty="0" err="1" smtClean="0"/>
              <a:t>to</a:t>
            </a:r>
            <a:r>
              <a:rPr lang="nl-NL" dirty="0" smtClean="0"/>
              <a:t> do! (Ja, op die spaarrekening zetten dus!) Mocht er per ongeluk iets kapot gaan of je hebt een dure maand voor de boeg, dan hoef je hier niet langer meer dagen wakker van te liggen. </a:t>
            </a:r>
            <a:r>
              <a:rPr lang="nl-NL" dirty="0" err="1" smtClean="0"/>
              <a:t>Oke</a:t>
            </a:r>
            <a:r>
              <a:rPr lang="nl-NL" dirty="0" smtClean="0"/>
              <a:t>, deze post gaat voornamelijk over een noodspaarpot. Toch kan sparen ook een leuk doel hebben. Heb je bijvoorbeeld een land wat je altijd al eens hebt willen bezoeken? Bedenk voor jezelf een mooi doel en hou dat voor ogen tijdens het sparen. Zo </a:t>
            </a:r>
            <a:r>
              <a:rPr lang="nl-NL" dirty="0" err="1" smtClean="0"/>
              <a:t>zul</a:t>
            </a:r>
            <a:r>
              <a:rPr lang="nl-NL" dirty="0" smtClean="0"/>
              <a:t> je zien dat, met de juiste </a:t>
            </a:r>
            <a:r>
              <a:rPr lang="nl-NL" dirty="0" err="1" smtClean="0"/>
              <a:t>mindset</a:t>
            </a:r>
            <a:r>
              <a:rPr lang="nl-NL" dirty="0" smtClean="0"/>
              <a:t>, sparen helemaal niet moeilijk hoeft te zijn!</a:t>
            </a:r>
          </a:p>
          <a:p>
            <a:r>
              <a:rPr lang="nl-NL" b="1" dirty="0" smtClean="0"/>
              <a:t>Wat is de betekenis van doneren?</a:t>
            </a:r>
          </a:p>
          <a:p>
            <a:r>
              <a:rPr lang="nl-NL" dirty="0" smtClean="0"/>
              <a:t>Een donatie is een bijdrage aan een organisatie om haar doel te bereiken. Een donatie is een ander woord voor een schenking of gift. Maar donatie gebruik je alleen bij een schenking aan een organisatie. Je kunt doneren in geld maar ook in spullen of door gratis werk te leveren. Door geld te geven aan goede doelen geven mensen niet alleen een signaal aan anderen af, maar ook aan zichzelf. Het geven van geld aan goede doelen bevestigt een altruïstisch zelfbeeld. Dit is een zelfbeeld waar de meeste mensen zich heel prettig bij voelen. Het zegt dat je een goed mens bent en anderen wilt helpen ten koste van jezelf. Hier komt ook het goede gevoel vandaan dat de meeste mensen krijgen wanneer ze geld geven aan goede doelen. Veel mensen voelen zich beter over zichzelf als persoon door anderen te helpen.</a:t>
            </a:r>
          </a:p>
          <a:p>
            <a:endParaRPr lang="nl-NL" dirty="0"/>
          </a:p>
        </p:txBody>
      </p:sp>
    </p:spTree>
    <p:extLst>
      <p:ext uri="{BB962C8B-B14F-4D97-AF65-F5344CB8AC3E}">
        <p14:creationId xmlns:p14="http://schemas.microsoft.com/office/powerpoint/2010/main" val="304365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De psychologie van sparen en doneren</a:t>
            </a:r>
            <a:endParaRPr lang="nl-NL" b="1" dirty="0"/>
          </a:p>
        </p:txBody>
      </p:sp>
      <p:sp>
        <p:nvSpPr>
          <p:cNvPr id="3" name="Tijdelijke aanduiding voor inhoud 2"/>
          <p:cNvSpPr>
            <a:spLocks noGrp="1"/>
          </p:cNvSpPr>
          <p:nvPr>
            <p:ph idx="1"/>
          </p:nvPr>
        </p:nvSpPr>
        <p:spPr>
          <a:xfrm>
            <a:off x="857693" y="1804360"/>
            <a:ext cx="10515600" cy="4351338"/>
          </a:xfrm>
        </p:spPr>
        <p:txBody>
          <a:bodyPr>
            <a:normAutofit fontScale="85000" lnSpcReduction="20000"/>
          </a:bodyPr>
          <a:lstStyle/>
          <a:p>
            <a:r>
              <a:rPr lang="nl-NL" dirty="0" smtClean="0"/>
              <a:t>Wij moeten de onzekerheid van deze tijd omarmen, zo luidt de officiële ideologie</a:t>
            </a:r>
          </a:p>
          <a:p>
            <a:r>
              <a:rPr lang="nl-NL" dirty="0" smtClean="0"/>
              <a:t>Wie het kan in Nederland, spaart tegen de klippen op. De rente stelt niks voor. De grotere rekeninghouders krijgen een belasting voor hun kiezen op basis van vier procent fictief rendement. Dat maakt allemaal niks uit. Potten is hot. Hoe komt dat</a:t>
            </a:r>
          </a:p>
          <a:p>
            <a:r>
              <a:rPr lang="nl-NL" dirty="0" smtClean="0"/>
              <a:t>Waarom stellen we massaal onze aankopen uit, ook als we daar in principe het geld wel voor hebben? </a:t>
            </a:r>
            <a:r>
              <a:rPr lang="nl-NL" i="1" dirty="0" smtClean="0"/>
              <a:t>Dat komt omdat Nederlanders een risicomijdend volk zijn. We zetten niet graag alles op één kaart</a:t>
            </a:r>
            <a:r>
              <a:rPr lang="nl-NL" i="1" dirty="0"/>
              <a:t>. We bereiden ons voor op kwade tijden. Bijbelgetrouwe landgenoten kregen het verhaal van Jozef met de paplepel ingegoten. Hij voorkwam hongersnood in Egypte door voor de magere jaren te sparen. Niet voor niets ook is het verzekeringsbedrijf goeddeels een Nederlandse uitvinding. Raadpensionaris Johan de Witt bedacht de bijbehorende wiskunde op zijn wandelingen van huis naar het Binnenhof. Sinds de Gouden Eeuw hebben de Nederlanders zich ontwikkeld tot kampioenen in het afsluiten van verzekeringen</a:t>
            </a:r>
          </a:p>
        </p:txBody>
      </p:sp>
    </p:spTree>
    <p:extLst>
      <p:ext uri="{BB962C8B-B14F-4D97-AF65-F5344CB8AC3E}">
        <p14:creationId xmlns:p14="http://schemas.microsoft.com/office/powerpoint/2010/main" val="2316439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 potten naar </a:t>
            </a:r>
            <a:r>
              <a:rPr lang="nl-NL" dirty="0" err="1" smtClean="0"/>
              <a:t>spenden</a:t>
            </a:r>
            <a:r>
              <a:rPr lang="nl-NL" dirty="0" smtClean="0"/>
              <a:t>!</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Potten is hot!    </a:t>
            </a:r>
          </a:p>
          <a:p>
            <a:r>
              <a:rPr lang="nl-NL" dirty="0" smtClean="0"/>
              <a:t>We mijden risico’s</a:t>
            </a:r>
          </a:p>
          <a:p>
            <a:r>
              <a:rPr lang="nl-NL" dirty="0" smtClean="0"/>
              <a:t>We bereiden ons voor op mogelijke risico’s</a:t>
            </a:r>
          </a:p>
          <a:p>
            <a:r>
              <a:rPr lang="nl-NL" dirty="0" smtClean="0"/>
              <a:t>We leven liever in de toekomst dan in het hier en nu</a:t>
            </a:r>
          </a:p>
          <a:p>
            <a:r>
              <a:rPr lang="nl-NL" dirty="0" smtClean="0"/>
              <a:t>Door geld te geven aan goede doelen geven mensen niet alleen een signaal aan anderen af, maar ook aan zichzelf. Het geven van geld aan goede doelen bevestigt een altruïstisch zelfbeeld. Dit is een zelfbeeld waar de meeste mensen zich heel prettig bij voelen. Het zegt dat je een goed mens bent en anderen wilt helpen ten koste van jezelf. Hier komt ook het goede gevoel vandaan dat de meeste mensen krijgen wanneer ze geld geven aan goede doelen. Veel mensen voelen zich beter over zichzelf als persoon door anderen te helpen.</a:t>
            </a:r>
          </a:p>
          <a:p>
            <a:endParaRPr lang="nl-NL" dirty="0" smtClean="0"/>
          </a:p>
          <a:p>
            <a:endParaRPr lang="nl-NL" dirty="0"/>
          </a:p>
        </p:txBody>
      </p:sp>
    </p:spTree>
    <p:extLst>
      <p:ext uri="{BB962C8B-B14F-4D97-AF65-F5344CB8AC3E}">
        <p14:creationId xmlns:p14="http://schemas.microsoft.com/office/powerpoint/2010/main" val="3447442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Spaarzaam volkje</a:t>
            </a:r>
            <a:endParaRPr lang="nl-NL" b="1" dirty="0"/>
          </a:p>
        </p:txBody>
      </p:sp>
      <p:pic>
        <p:nvPicPr>
          <p:cNvPr id="4" name="Tijdelijke aanduiding voor inhoud 3"/>
          <p:cNvPicPr>
            <a:picLocks noGrp="1" noChangeAspect="1"/>
          </p:cNvPicPr>
          <p:nvPr>
            <p:ph idx="1"/>
          </p:nvPr>
        </p:nvPicPr>
        <p:blipFill>
          <a:blip r:embed="rId2"/>
          <a:stretch>
            <a:fillRect/>
          </a:stretch>
        </p:blipFill>
        <p:spPr>
          <a:xfrm>
            <a:off x="3000375" y="2153444"/>
            <a:ext cx="6191250" cy="3695700"/>
          </a:xfrm>
          <a:prstGeom prst="rect">
            <a:avLst/>
          </a:prstGeom>
        </p:spPr>
      </p:pic>
      <p:sp>
        <p:nvSpPr>
          <p:cNvPr id="5" name="Tekstvak 4"/>
          <p:cNvSpPr txBox="1"/>
          <p:nvPr/>
        </p:nvSpPr>
        <p:spPr>
          <a:xfrm>
            <a:off x="4939990" y="579863"/>
            <a:ext cx="6110869" cy="923330"/>
          </a:xfrm>
          <a:prstGeom prst="rect">
            <a:avLst/>
          </a:prstGeom>
          <a:noFill/>
        </p:spPr>
        <p:txBody>
          <a:bodyPr wrap="square" rtlCol="0">
            <a:spAutoFit/>
          </a:bodyPr>
          <a:lstStyle/>
          <a:p>
            <a:r>
              <a:rPr lang="nl-NL" smtClean="0"/>
              <a:t>Volgens de gegevens van het CBS hebben particuliere huishoudens in Nederland gemiddeld 42.300 euro aan spaargeld.19 jan 2023</a:t>
            </a:r>
            <a:endParaRPr lang="nl-NL" dirty="0"/>
          </a:p>
        </p:txBody>
      </p:sp>
    </p:spTree>
    <p:extLst>
      <p:ext uri="{BB962C8B-B14F-4D97-AF65-F5344CB8AC3E}">
        <p14:creationId xmlns:p14="http://schemas.microsoft.com/office/powerpoint/2010/main" val="989597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5858540" y="2834095"/>
            <a:ext cx="5146158" cy="3861625"/>
          </a:xfrm>
          <a:prstGeom prst="rect">
            <a:avLst/>
          </a:prstGeom>
          <a:ln>
            <a:noFill/>
          </a:ln>
          <a:effectLst>
            <a:softEdge rad="112500"/>
          </a:effectLst>
        </p:spPr>
      </p:pic>
      <p:sp>
        <p:nvSpPr>
          <p:cNvPr id="2" name="Titel 1"/>
          <p:cNvSpPr>
            <a:spLocks noGrp="1"/>
          </p:cNvSpPr>
          <p:nvPr>
            <p:ph type="ctrTitle"/>
          </p:nvPr>
        </p:nvSpPr>
        <p:spPr/>
        <p:txBody>
          <a:bodyPr/>
          <a:lstStyle/>
          <a:p>
            <a:r>
              <a:rPr lang="nl-NL" dirty="0" smtClean="0"/>
              <a:t>    </a:t>
            </a:r>
            <a:endParaRPr lang="nl-NL" dirty="0"/>
          </a:p>
        </p:txBody>
      </p:sp>
      <p:sp>
        <p:nvSpPr>
          <p:cNvPr id="3" name="Ondertitel 2"/>
          <p:cNvSpPr>
            <a:spLocks noGrp="1"/>
          </p:cNvSpPr>
          <p:nvPr>
            <p:ph type="subTitle" idx="1"/>
          </p:nvPr>
        </p:nvSpPr>
        <p:spPr>
          <a:xfrm>
            <a:off x="1524000" y="1122363"/>
            <a:ext cx="9144000" cy="1503879"/>
          </a:xfrm>
        </p:spPr>
        <p:txBody>
          <a:bodyPr>
            <a:normAutofit/>
          </a:bodyPr>
          <a:lstStyle/>
          <a:p>
            <a:r>
              <a:rPr lang="nl-NL" sz="4400" b="1" dirty="0" smtClean="0"/>
              <a:t>Over ons graf heen regeren</a:t>
            </a:r>
            <a:endParaRPr lang="nl-NL" sz="4400" b="1" dirty="0"/>
          </a:p>
        </p:txBody>
      </p:sp>
      <p:pic>
        <p:nvPicPr>
          <p:cNvPr id="5" name="Afbeelding 4"/>
          <p:cNvPicPr>
            <a:picLocks noChangeAspect="1"/>
          </p:cNvPicPr>
          <p:nvPr/>
        </p:nvPicPr>
        <p:blipFill>
          <a:blip r:embed="rId3"/>
          <a:stretch>
            <a:fillRect/>
          </a:stretch>
        </p:blipFill>
        <p:spPr>
          <a:xfrm>
            <a:off x="239984" y="2118450"/>
            <a:ext cx="5618556" cy="3489419"/>
          </a:xfrm>
          <a:prstGeom prst="rect">
            <a:avLst/>
          </a:prstGeom>
        </p:spPr>
      </p:pic>
    </p:spTree>
    <p:extLst>
      <p:ext uri="{BB962C8B-B14F-4D97-AF65-F5344CB8AC3E}">
        <p14:creationId xmlns:p14="http://schemas.microsoft.com/office/powerpoint/2010/main" val="2152516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Waarom geven we?  </a:t>
            </a:r>
            <a:r>
              <a:rPr lang="nl-NL" b="1" dirty="0" err="1" smtClean="0"/>
              <a:t>Emo</a:t>
            </a:r>
            <a:r>
              <a:rPr lang="nl-NL" b="1" dirty="0" smtClean="0"/>
              <a:t> of ratio?</a:t>
            </a:r>
            <a:endParaRPr lang="nl-NL" b="1" dirty="0"/>
          </a:p>
        </p:txBody>
      </p:sp>
      <p:sp>
        <p:nvSpPr>
          <p:cNvPr id="3" name="Tijdelijke aanduiding voor inhoud 2"/>
          <p:cNvSpPr>
            <a:spLocks noGrp="1"/>
          </p:cNvSpPr>
          <p:nvPr>
            <p:ph idx="1"/>
          </p:nvPr>
        </p:nvSpPr>
        <p:spPr/>
        <p:txBody>
          <a:bodyPr>
            <a:normAutofit fontScale="85000" lnSpcReduction="10000"/>
          </a:bodyPr>
          <a:lstStyle/>
          <a:p>
            <a:r>
              <a:rPr lang="nl-NL" dirty="0" smtClean="0"/>
              <a:t>De waarde ‘universalisme’ bepaalt in sterke mate of mensen wel of niet geven aan goede doelen. Aan welk doel zij geven, is de volgende stap.</a:t>
            </a:r>
          </a:p>
          <a:p>
            <a:r>
              <a:rPr lang="nl-NL" dirty="0" smtClean="0"/>
              <a:t>De relationele gever geeft uit welwillendheid en sociale erkenning aan z'n directe omgeving. De idealist voelt zich vervolgens gesteund door de gever en doneert hierop tijd en geld voor een betere wereld.</a:t>
            </a:r>
          </a:p>
          <a:p>
            <a:r>
              <a:rPr lang="nl-NL" dirty="0" smtClean="0"/>
              <a:t>Onderzoek toont aan dat geld uitgeven aan andere mensen je veel gelukkiger maakt dan wanneer je het spendeert aan jezelf. Denk aan de stralende lach van een vriendin toen je haar precies het cadeau gaf dat ze al zo lang wilde hebben.</a:t>
            </a:r>
          </a:p>
          <a:p>
            <a:pPr marL="0" indent="0">
              <a:buNone/>
            </a:pPr>
            <a:r>
              <a:rPr lang="nl-NL" dirty="0" smtClean="0"/>
              <a:t>Voor donateurs is geven iets waar niet direct iets tegenover hoeft te staan. Donateurs vinden het belangrijk dat iedereen gelijke kansen krijgt in het leven. Niet-donateurs daarentegen vinden het belangrijk zelf te bepalen wat zij doen en persoonlijk te genieten van het leven. Ook streven zij eerder naar macht over anderen en gerespecteerd worden </a:t>
            </a:r>
            <a:endParaRPr lang="nl-NL" dirty="0"/>
          </a:p>
        </p:txBody>
      </p:sp>
    </p:spTree>
    <p:extLst>
      <p:ext uri="{BB962C8B-B14F-4D97-AF65-F5344CB8AC3E}">
        <p14:creationId xmlns:p14="http://schemas.microsoft.com/office/powerpoint/2010/main" val="4114762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b="1" dirty="0" smtClean="0"/>
              <a:t>Doneren is nauw verweven met emotie</a:t>
            </a:r>
            <a:endParaRPr lang="nl-NL" b="1" dirty="0"/>
          </a:p>
        </p:txBody>
      </p:sp>
      <p:sp>
        <p:nvSpPr>
          <p:cNvPr id="3" name="Tijdelijke aanduiding voor inhoud 2"/>
          <p:cNvSpPr>
            <a:spLocks noGrp="1"/>
          </p:cNvSpPr>
          <p:nvPr>
            <p:ph idx="1"/>
          </p:nvPr>
        </p:nvSpPr>
        <p:spPr/>
        <p:txBody>
          <a:bodyPr/>
          <a:lstStyle/>
          <a:p>
            <a:endParaRPr lang="nl-NL" dirty="0" smtClean="0"/>
          </a:p>
          <a:p>
            <a:r>
              <a:rPr lang="nl-NL" sz="4400" dirty="0" smtClean="0"/>
              <a:t>Giro 555</a:t>
            </a:r>
          </a:p>
          <a:p>
            <a:endParaRPr lang="nl-NL" dirty="0"/>
          </a:p>
          <a:p>
            <a:endParaRPr lang="nl-NL" dirty="0" smtClean="0"/>
          </a:p>
          <a:p>
            <a:endParaRPr lang="nl-NL" dirty="0"/>
          </a:p>
          <a:p>
            <a:r>
              <a:rPr lang="nl-NL" dirty="0" smtClean="0"/>
              <a:t>De voorlopige eindstand van de Giro555-actie is nu 88.921.469 euro. Michiel </a:t>
            </a:r>
            <a:r>
              <a:rPr lang="nl-NL" dirty="0" err="1" smtClean="0"/>
              <a:t>Servaes</a:t>
            </a:r>
            <a:r>
              <a:rPr lang="nl-NL" dirty="0" smtClean="0"/>
              <a:t>, actievoorzitter Giro555: “Het is overweldigend hoeveel geld er gegeven is door heel Nederland.16 feb 2023</a:t>
            </a:r>
            <a:endParaRPr lang="nl-NL" dirty="0"/>
          </a:p>
        </p:txBody>
      </p:sp>
      <p:pic>
        <p:nvPicPr>
          <p:cNvPr id="6" name="Afbeelding 5"/>
          <p:cNvPicPr>
            <a:picLocks noChangeAspect="1"/>
          </p:cNvPicPr>
          <p:nvPr/>
        </p:nvPicPr>
        <p:blipFill>
          <a:blip r:embed="rId2"/>
          <a:stretch>
            <a:fillRect/>
          </a:stretch>
        </p:blipFill>
        <p:spPr>
          <a:xfrm>
            <a:off x="3912781" y="1794115"/>
            <a:ext cx="4534675" cy="2743753"/>
          </a:xfrm>
          <a:prstGeom prst="rect">
            <a:avLst/>
          </a:prstGeom>
        </p:spPr>
      </p:pic>
    </p:spTree>
    <p:extLst>
      <p:ext uri="{BB962C8B-B14F-4D97-AF65-F5344CB8AC3E}">
        <p14:creationId xmlns:p14="http://schemas.microsoft.com/office/powerpoint/2010/main" val="1205588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Subsidie of donatie</a:t>
            </a:r>
            <a:endParaRPr lang="nl-NL" b="1" dirty="0"/>
          </a:p>
        </p:txBody>
      </p:sp>
      <p:sp>
        <p:nvSpPr>
          <p:cNvPr id="3" name="Tijdelijke aanduiding voor inhoud 2"/>
          <p:cNvSpPr>
            <a:spLocks noGrp="1"/>
          </p:cNvSpPr>
          <p:nvPr>
            <p:ph idx="1"/>
          </p:nvPr>
        </p:nvSpPr>
        <p:spPr/>
        <p:txBody>
          <a:bodyPr/>
          <a:lstStyle/>
          <a:p>
            <a:endParaRPr lang="nl-NL" dirty="0" smtClean="0"/>
          </a:p>
          <a:p>
            <a:r>
              <a:rPr lang="nl-NL" dirty="0" smtClean="0"/>
              <a:t>Subsidie beoogt gedragsverandering bij de aanvrager en wordt verleend door een overheidsinstantie. De gever bepaalt wel gedrag de ontvanger moet vertonen</a:t>
            </a:r>
          </a:p>
          <a:p>
            <a:r>
              <a:rPr lang="nl-NL" dirty="0" smtClean="0"/>
              <a:t>Donatie draagt bij om het gedachtengoed van de oprichter van een fonds in stand te houden of te vergroten. </a:t>
            </a:r>
            <a:r>
              <a:rPr lang="nl-NL" dirty="0"/>
              <a:t>D</a:t>
            </a:r>
            <a:r>
              <a:rPr lang="nl-NL" dirty="0" smtClean="0"/>
              <a:t>e ideeën van </a:t>
            </a:r>
            <a:r>
              <a:rPr lang="nl-NL" dirty="0"/>
              <a:t>d</a:t>
            </a:r>
            <a:r>
              <a:rPr lang="nl-NL" dirty="0" smtClean="0"/>
              <a:t>e ontvanger matchen met die van de gever of maakt die passend</a:t>
            </a:r>
          </a:p>
          <a:p>
            <a:endParaRPr lang="nl-NL" dirty="0" smtClean="0"/>
          </a:p>
        </p:txBody>
      </p:sp>
    </p:spTree>
    <p:extLst>
      <p:ext uri="{BB962C8B-B14F-4D97-AF65-F5344CB8AC3E}">
        <p14:creationId xmlns:p14="http://schemas.microsoft.com/office/powerpoint/2010/main" val="1349062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1610</Words>
  <Application>Microsoft Office PowerPoint</Application>
  <PresentationFormat>Breedbeeld</PresentationFormat>
  <Paragraphs>83</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De psychologie van geld!</vt:lpstr>
      <vt:lpstr>De psychologie van sparen en doneren</vt:lpstr>
      <vt:lpstr>De psychologie van sparen en doneren</vt:lpstr>
      <vt:lpstr>Van potten naar spenden!</vt:lpstr>
      <vt:lpstr>Spaarzaam volkje</vt:lpstr>
      <vt:lpstr>    </vt:lpstr>
      <vt:lpstr>Waarom geven we?  Emo of ratio?</vt:lpstr>
      <vt:lpstr> Doneren is nauw verweven met emotie</vt:lpstr>
      <vt:lpstr>Subsidie of donatie</vt:lpstr>
      <vt:lpstr>Om hoeveel geld gaat het bij Fondsen?</vt:lpstr>
      <vt:lpstr>Om hoeveel geld gaat het bij subsidies?</vt:lpstr>
      <vt:lpstr>Fondswerven en subsidie aanvragen, loont het?</vt:lpstr>
      <vt:lpstr>Fondswerven en subsidie aanvragen, loont het?</vt:lpstr>
      <vt:lpstr>Waarom laten aanvragers en fondsen het liggen?</vt:lpstr>
      <vt:lpstr>Wat moet je doen?</vt:lpstr>
      <vt:lpstr>ANBI en UBO</vt:lpstr>
    </vt:vector>
  </TitlesOfParts>
  <Company>Gemeente Tynaarlo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Spaarzaam volkje</dc:title>
  <dc:creator>Colenbrander, F.</dc:creator>
  <cp:lastModifiedBy>F.Colenbrander@tynaarlo.nl</cp:lastModifiedBy>
  <cp:revision>20</cp:revision>
  <dcterms:created xsi:type="dcterms:W3CDTF">2023-02-27T07:52:10Z</dcterms:created>
  <dcterms:modified xsi:type="dcterms:W3CDTF">2023-02-27T14:38:47Z</dcterms:modified>
</cp:coreProperties>
</file>